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4"/>
  </p:notesMasterIdLst>
  <p:sldIdLst>
    <p:sldId id="480" r:id="rId5"/>
    <p:sldId id="477" r:id="rId6"/>
    <p:sldId id="479" r:id="rId7"/>
    <p:sldId id="485" r:id="rId8"/>
    <p:sldId id="368" r:id="rId9"/>
    <p:sldId id="476" r:id="rId10"/>
    <p:sldId id="369" r:id="rId11"/>
    <p:sldId id="481" r:id="rId12"/>
    <p:sldId id="376" r:id="rId13"/>
    <p:sldId id="378" r:id="rId14"/>
    <p:sldId id="379" r:id="rId15"/>
    <p:sldId id="377" r:id="rId16"/>
    <p:sldId id="380" r:id="rId17"/>
    <p:sldId id="478" r:id="rId18"/>
    <p:sldId id="381" r:id="rId19"/>
    <p:sldId id="382" r:id="rId20"/>
    <p:sldId id="384" r:id="rId21"/>
    <p:sldId id="383" r:id="rId22"/>
    <p:sldId id="385" r:id="rId23"/>
    <p:sldId id="471" r:id="rId24"/>
    <p:sldId id="472" r:id="rId25"/>
    <p:sldId id="387" r:id="rId26"/>
    <p:sldId id="482" r:id="rId27"/>
    <p:sldId id="473" r:id="rId28"/>
    <p:sldId id="388" r:id="rId29"/>
    <p:sldId id="389" r:id="rId30"/>
    <p:sldId id="390" r:id="rId31"/>
    <p:sldId id="393" r:id="rId32"/>
    <p:sldId id="392" r:id="rId33"/>
    <p:sldId id="391" r:id="rId34"/>
    <p:sldId id="396" r:id="rId35"/>
    <p:sldId id="474" r:id="rId36"/>
    <p:sldId id="395" r:id="rId37"/>
    <p:sldId id="397" r:id="rId38"/>
    <p:sldId id="469" r:id="rId39"/>
    <p:sldId id="398" r:id="rId40"/>
    <p:sldId id="410" r:id="rId41"/>
    <p:sldId id="401" r:id="rId42"/>
    <p:sldId id="402" r:id="rId43"/>
    <p:sldId id="403" r:id="rId44"/>
    <p:sldId id="404" r:id="rId45"/>
    <p:sldId id="405" r:id="rId46"/>
    <p:sldId id="406" r:id="rId47"/>
    <p:sldId id="407" r:id="rId48"/>
    <p:sldId id="475" r:id="rId49"/>
    <p:sldId id="408" r:id="rId50"/>
    <p:sldId id="409" r:id="rId51"/>
    <p:sldId id="411" r:id="rId52"/>
    <p:sldId id="483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15" autoAdjust="0"/>
    <p:restoredTop sz="91484" autoAdjust="0"/>
  </p:normalViewPr>
  <p:slideViewPr>
    <p:cSldViewPr snapToGrid="0">
      <p:cViewPr>
        <p:scale>
          <a:sx n="66" d="100"/>
          <a:sy n="66" d="100"/>
        </p:scale>
        <p:origin x="39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67619F-A11C-439E-8768-A3601A95EDAD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66878-97BA-492A-9377-0FE09EC390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222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96B88-DFFD-416D-96AA-8CBC0B85CF9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176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Highest Q</a:t>
            </a:r>
            <a:r>
              <a:rPr lang="ko-KR" altLang="en-US" dirty="0"/>
              <a:t>의 </a:t>
            </a:r>
            <a:r>
              <a:rPr lang="en-US" altLang="ko-KR" dirty="0"/>
              <a:t>action</a:t>
            </a:r>
            <a:r>
              <a:rPr lang="ko-KR" altLang="en-US" dirty="0"/>
              <a:t>을 선택할 확률이 </a:t>
            </a:r>
            <a:r>
              <a:rPr lang="en-US" altLang="ko-KR" dirty="0"/>
              <a:t>1-epsilon </a:t>
            </a:r>
            <a:r>
              <a:rPr lang="ko-KR" altLang="en-US" dirty="0"/>
              <a:t>인데</a:t>
            </a:r>
            <a:r>
              <a:rPr lang="en-US" altLang="ko-KR" dirty="0"/>
              <a:t>, </a:t>
            </a:r>
            <a:r>
              <a:rPr lang="ko-KR" altLang="en-US" dirty="0"/>
              <a:t>그 </a:t>
            </a:r>
            <a:r>
              <a:rPr lang="en-US" altLang="ko-KR" dirty="0"/>
              <a:t>action</a:t>
            </a:r>
            <a:r>
              <a:rPr lang="ko-KR" altLang="en-US" dirty="0"/>
              <a:t>이 </a:t>
            </a:r>
            <a:r>
              <a:rPr lang="en-US" altLang="ko-KR" dirty="0"/>
              <a:t>random</a:t>
            </a:r>
            <a:r>
              <a:rPr lang="ko-KR" altLang="en-US" dirty="0"/>
              <a:t>하게 선택될 수도 있으니</a:t>
            </a:r>
            <a:r>
              <a:rPr lang="en-US" altLang="ko-KR" dirty="0"/>
              <a:t>, </a:t>
            </a:r>
            <a:r>
              <a:rPr lang="ko-KR" altLang="en-US" dirty="0"/>
              <a:t>그 확률만큼 더해준다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96B88-DFFD-416D-96AA-8CBC0B85CF9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35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66878-97BA-492A-9377-0FE09EC3908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852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96B88-DFFD-416D-96AA-8CBC0B85CF9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267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96B88-DFFD-416D-96AA-8CBC0B85CF9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204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96B88-DFFD-416D-96AA-8CBC0B85CF9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557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32EBD-7A21-93DC-FAF4-A4385611B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C28ED0-8172-D131-44B7-99733616F5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445E74-6650-19AF-5333-05AD5E42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036E-9A8E-4DA6-B8E3-A4AE8603036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87EF7B-B028-9FE7-951A-3FECFDCF9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6BF2A6-66C8-40D9-1DDE-F32875F2E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C7B6A-E6AD-4D67-BFC2-3CD7459BA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625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61AE7-2BD2-13E3-FA2B-2B856AC0A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DF241C-18CD-98E1-C3A9-060FCB2C6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E381DE-794D-608B-77D7-285437C76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036E-9A8E-4DA6-B8E3-A4AE8603036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E4C33E-0759-DCA3-CB2E-3102D4515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374C59-A7EE-E9D6-A55A-45841C5B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C7B6A-E6AD-4D67-BFC2-3CD7459BA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587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94F3D4F-F625-6258-76EF-9E3718E5D2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A59940-B657-F79A-D757-409E184675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603685-10A4-D89A-4BB7-62942861D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036E-9A8E-4DA6-B8E3-A4AE8603036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15C9E1-2A83-7662-400B-617FF6F15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E823C9-5DE3-D7D3-FA96-2005883FE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C7B6A-E6AD-4D67-BFC2-3CD7459BA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897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DFC98-DFAA-9934-0593-1622A834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3E429B-1265-111A-2614-2364678C1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EDE94A-063D-A867-5105-2D2BE60D6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036E-9A8E-4DA6-B8E3-A4AE8603036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F1A231-1EE2-09C6-7EAF-B1AB3DCCF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E83DCA-AA82-AD47-F663-B55B1C1BF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C7B6A-E6AD-4D67-BFC2-3CD7459BA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809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62B7EC-134D-E464-DC77-477329533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06487F-368D-2927-06DC-A8017D5B8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5978FB-D14F-FF2F-4BBA-4F8225089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036E-9A8E-4DA6-B8E3-A4AE8603036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8717D1-7EA8-EA18-55AC-AD5B3F902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29A4CC-0FB7-988E-E6D7-D20F15708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C7B6A-E6AD-4D67-BFC2-3CD7459BA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28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2E1CDF-17EA-4361-CC53-91BE88E8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BF7A05-FA42-A728-C3BB-607E6D67AE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6C52E9-E782-4A83-B6D0-1E640D039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B84957-207B-6D22-1CFF-E35D0D9FA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036E-9A8E-4DA6-B8E3-A4AE8603036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53E875-3A8D-A3B1-AD04-1696AFD2B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A86B3D-EE63-AB8E-C2C7-06C25E317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C7B6A-E6AD-4D67-BFC2-3CD7459BA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83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04FD1-FC7F-407A-CB28-4EBBAB596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D05D03-A546-32CB-938B-3534300C2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9D5FBF-5BC3-DED5-68B2-2033F9C7E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915412A-022C-D784-F3CA-83A782494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A5708C-EFF4-B7D7-6029-842D9CF636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0FA481-4FB9-ACC1-DEEA-041A30593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036E-9A8E-4DA6-B8E3-A4AE8603036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821270-436C-C84F-CB49-8B82201DA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3BC676-A83B-C103-ED05-25F4868FC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C7B6A-E6AD-4D67-BFC2-3CD7459BA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46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59C39B-F42A-69AD-B1D3-7081E1EC5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34514A-92B3-DE63-D1D7-FDDC0B3B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036E-9A8E-4DA6-B8E3-A4AE8603036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87A197-E3D7-2948-383C-CE8659FC1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BC30DE-7D0D-45F7-C780-88E2207A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C7B6A-E6AD-4D67-BFC2-3CD7459BA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712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37C361-623E-3205-A99A-1ACE4F0FA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036E-9A8E-4DA6-B8E3-A4AE8603036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48674AF-F420-AF2B-D473-B08661334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F67612-1B40-1C57-DF7C-F7DD1556D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C7B6A-E6AD-4D67-BFC2-3CD7459BA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790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363E12-DDCF-1876-A8A0-B6BFE6CD7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B4AE62-AB3F-59AB-9BEB-4C991062B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C8592E-016B-38F7-A660-32F375242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1D1D5B-8CED-486C-2487-DF8E4CBB1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036E-9A8E-4DA6-B8E3-A4AE8603036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F0E421-D1E2-6494-E904-1FBE4E248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39E740-160A-96EF-CB7E-A6B158C4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C7B6A-E6AD-4D67-BFC2-3CD7459BA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43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68360-968B-E9AF-09F9-92F002F49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366EDE-1A77-4E8B-1D76-93F07DC3D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A2AE8D-E20F-2769-E8CC-E9A2018A2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88F290-D2E3-60CA-B2FB-168F66416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036E-9A8E-4DA6-B8E3-A4AE8603036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DDD5B3-16A8-215C-E444-4AC3B42A9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52E2CD-BE7A-8F3A-AC8C-397D96673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C7B6A-E6AD-4D67-BFC2-3CD7459BA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833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11F50F-E67B-0274-4586-B6ED5DB3C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252AD2-97EF-6CD5-B3A9-09A2F2209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C0E869-A69D-C3F0-90A0-921482596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2B036E-9A8E-4DA6-B8E3-A4AE86030369}" type="datetimeFigureOut">
              <a:rPr lang="ko-KR" altLang="en-US" smtClean="0"/>
              <a:t>2024-03-26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6C7DE4-C724-E1C1-8AE2-7EF000561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D3BDC5-7C8D-6C9B-E3B5-073786398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4C7B6A-E6AD-4D67-BFC2-3CD7459BA9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163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D2AFC11-69CA-D54D-78FA-858B00A9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9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62A3F26E-F193-2797-C51B-CB314E6359ED}"/>
              </a:ext>
            </a:extLst>
          </p:cNvPr>
          <p:cNvSpPr txBox="1">
            <a:spLocks/>
          </p:cNvSpPr>
          <p:nvPr/>
        </p:nvSpPr>
        <p:spPr>
          <a:xfrm>
            <a:off x="1523999" y="1122363"/>
            <a:ext cx="971005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3.Monte Carlo Methods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50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DA906D-B425-6AA2-69EB-A9F2F3399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 method in RL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577AD1A-4F2F-B019-6D63-5AC6C48200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2714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At the end of the episode we’ll compute the return from every state visited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They approximate the values by interacting with the environment to generate sample returns and averaging them</a:t>
                </a:r>
              </a:p>
              <a:p>
                <a:pPr marL="0" indent="0" algn="ctr">
                  <a:spcBef>
                    <a:spcPts val="180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ko-KR" altLang="en-US" i="1" baseline="-25000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(s) = E</a:t>
                </a:r>
                <a14:m>
                  <m:oMath xmlns:m="http://schemas.openxmlformats.org/officeDocument/2006/math">
                    <m:r>
                      <a:rPr lang="ko-KR" altLang="en-US" i="1" baseline="-25000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[G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 | S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 = s],    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G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m:rPr>
                            <m:sty m:val="p"/>
                          </m:rPr>
                          <a:rPr lang="en-US" altLang="ko-KR" i="1" baseline="30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nary>
                  </m:oMath>
                </a14:m>
                <a:r>
                  <a:rPr lang="en-US" altLang="ko-KR" baseline="-25000" dirty="0">
                    <a:solidFill>
                      <a:schemeClr val="tx1"/>
                    </a:solidFill>
                  </a:rPr>
                  <a:t>t+k+1</a:t>
                </a:r>
              </a:p>
              <a:p>
                <a:pPr marL="0" indent="0" algn="ctr">
                  <a:spcBef>
                    <a:spcPts val="180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ko-KR" altLang="en-US" i="1" baseline="-250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(s)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𝑠𝑘</m:t>
                        </m:r>
                      </m:e>
                    </m:nary>
                  </m:oMath>
                </a14:m>
                <a:endParaRPr lang="ko-KR" altLang="en-US" baseline="-2500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577AD1A-4F2F-B019-6D63-5AC6C48200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714" y="1825625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05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9FF3E-4E61-D9BA-5690-42B61DFD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 method in RL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296C83C-48BF-6C01-65E4-0EEEB0FC6F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They approximate the values by interacting with the environment to generate sample returns and averaging them</a:t>
                </a:r>
              </a:p>
              <a:p>
                <a:endParaRPr lang="en-US" altLang="ko-KR" dirty="0"/>
              </a:p>
              <a:p>
                <a:pPr marL="0" indent="0" algn="ctr">
                  <a:spcBef>
                    <a:spcPts val="180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q</m:t>
                    </m:r>
                    <m:r>
                      <a:rPr lang="ko-KR" altLang="en-US" i="1" baseline="-25000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= E</a:t>
                </a:r>
                <a14:m>
                  <m:oMath xmlns:m="http://schemas.openxmlformats.org/officeDocument/2006/math">
                    <m:r>
                      <a:rPr lang="ko-KR" altLang="en-US" i="1" baseline="-25000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[G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 | S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 = s, A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 = a],   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G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ko-KR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m:rPr>
                            <m:sty m:val="p"/>
                          </m:rPr>
                          <a:rPr lang="en-US" altLang="ko-KR" i="1" baseline="30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nary>
                  </m:oMath>
                </a14:m>
                <a:r>
                  <a:rPr lang="en-US" altLang="ko-KR" baseline="-25000" dirty="0">
                    <a:solidFill>
                      <a:schemeClr val="tx1"/>
                    </a:solidFill>
                  </a:rPr>
                  <a:t>t+k+1</a:t>
                </a:r>
              </a:p>
              <a:p>
                <a:pPr marL="0" indent="0" algn="ctr">
                  <a:spcBef>
                    <a:spcPts val="180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ko-KR" altLang="en-US" i="1" baseline="-250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(s, a)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𝑎𝑘</m:t>
                        </m:r>
                      </m:e>
                    </m:nary>
                  </m:oMath>
                </a14:m>
                <a:endParaRPr lang="ko-KR" altLang="en-US" baseline="-25000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296C83C-48BF-6C01-65E4-0EEEB0FC6F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8447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90A24-80C5-B797-8723-3108668A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Law of large numbers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CC070DC-8E0F-D081-3003-8307538567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In the limit, this succession of return samples, G</a:t>
                </a:r>
                <a:r>
                  <a:rPr lang="en-US" altLang="ko-KR" baseline="-25000" dirty="0"/>
                  <a:t>s1</a:t>
                </a:r>
                <a:r>
                  <a:rPr lang="en-US" altLang="ko-KR" dirty="0"/>
                  <a:t>, G</a:t>
                </a:r>
                <a:r>
                  <a:rPr lang="en-US" altLang="ko-KR" baseline="-25000" dirty="0"/>
                  <a:t>s2</a:t>
                </a:r>
                <a:r>
                  <a:rPr lang="en-US" altLang="ko-KR" dirty="0"/>
                  <a:t>, …, G</a:t>
                </a:r>
                <a:r>
                  <a:rPr lang="en-US" altLang="ko-KR" baseline="-25000" dirty="0"/>
                  <a:t>sn</a:t>
                </a:r>
                <a:r>
                  <a:rPr lang="en-US" altLang="ko-KR" dirty="0"/>
                  <a:t> converges to its expected value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ko-KR" altLang="en-US" i="1" baseline="-2500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aseline="-25000" dirty="0"/>
              </a:p>
              <a:p>
                <a:pPr marL="0" indent="0" algn="ctr">
                  <a:spcBef>
                    <a:spcPts val="1800"/>
                  </a:spcBef>
                  <a:buNone/>
                </a:pPr>
                <a:r>
                  <a:rPr lang="en-US" altLang="ko-KR" dirty="0"/>
                  <a:t>P(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altLang="ko-KR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̃"/>
                            <m:ctrlPr>
                              <a:rPr lang="pt-BR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ko-KR" altLang="en-US" i="1" baseline="-2500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)= 1</a:t>
                </a:r>
              </a:p>
              <a:p>
                <a:pPr marL="0" indent="0" algn="ctr">
                  <a:buNone/>
                </a:pPr>
                <a:endParaRPr lang="en-US" altLang="ko-KR" baseline="-25000" dirty="0"/>
              </a:p>
              <a:p>
                <a:r>
                  <a:rPr lang="en-US" altLang="ko-KR" dirty="0"/>
                  <a:t>The more experience, the more accurate our estimate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CC070DC-8E0F-D081-3003-8307538567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704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FC742-1CC1-B41B-42E7-2F2FBADEF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Advantages of MC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CE892A8-1BA8-5CCA-7DAE-5CFD3FC94B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MC estimate of a state value does not depend on the rest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Dynamic Programming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bootstraps</a:t>
                </a:r>
                <a:r>
                  <a:rPr lang="en-US" altLang="ko-KR" dirty="0"/>
                  <a:t> the value of other states to estimate, meaning uses one estimate to produce another estimate.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CE892A8-1BA8-5CCA-7DAE-5CFD3FC94B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219" r="-22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498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FC742-1CC1-B41B-42E7-2F2FBADEF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Advantages of MC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E892A8-1BA8-5CCA-7DAE-5CFD3FC94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altLang="ko-KR" dirty="0"/>
              <a:t>The complexity of estimating the value of a state doesn’t depend on the number of states in the task</a:t>
            </a:r>
          </a:p>
          <a:p>
            <a:pPr lvl="1"/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cost of estimating a state value is independent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of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total number of state</a:t>
            </a:r>
          </a:p>
          <a:p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altLang="ko-KR" dirty="0"/>
              <a:t>Dynamic Programming, the complexity of algorithms grows exponentially with the number of states 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2443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1E050-3353-8DFB-C9B7-4AE9918B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Advantages of MC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4CF2087-4F72-5DAA-791B-104993043F04}"/>
              </a:ext>
            </a:extLst>
          </p:cNvPr>
          <p:cNvSpPr txBox="1">
            <a:spLocks/>
          </p:cNvSpPr>
          <p:nvPr/>
        </p:nvSpPr>
        <p:spPr>
          <a:xfrm>
            <a:off x="838200" y="1757695"/>
            <a:ext cx="10515600" cy="4525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MC can focus its efforts on estimating correctly the value of states that lead to the goal</a:t>
            </a:r>
          </a:p>
          <a:p>
            <a:r>
              <a:rPr lang="en-US" altLang="ko-KR" dirty="0"/>
              <a:t>MC can focus the estimations on the states that help us solve the task</a:t>
            </a:r>
          </a:p>
          <a:p>
            <a:endParaRPr lang="en-US" altLang="ko-KR" dirty="0">
              <a:solidFill>
                <a:schemeClr val="accent1"/>
              </a:solidFill>
            </a:endParaRPr>
          </a:p>
          <a:p>
            <a:pPr lvl="1"/>
            <a:endParaRPr lang="en-US" altLang="ko-KR" dirty="0">
              <a:solidFill>
                <a:schemeClr val="accent1"/>
              </a:solidFill>
            </a:endParaRPr>
          </a:p>
          <a:p>
            <a:pPr lvl="1"/>
            <a:endParaRPr lang="en-US" altLang="ko-KR" dirty="0">
              <a:solidFill>
                <a:schemeClr val="accent1"/>
              </a:solidFill>
            </a:endParaRPr>
          </a:p>
          <a:p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207013-9163-D04C-0EE9-C261347C9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02" y="3699820"/>
            <a:ext cx="2645154" cy="265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508D63-5C57-C8E2-39BE-5A7AB0EAADE5}"/>
              </a:ext>
            </a:extLst>
          </p:cNvPr>
          <p:cNvSpPr txBox="1"/>
          <p:nvPr/>
        </p:nvSpPr>
        <p:spPr>
          <a:xfrm>
            <a:off x="4615353" y="4147657"/>
            <a:ext cx="673844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The states shaded in green are more important than the rest because they form the optimal path and therefore we want to focus our learning on them</a:t>
            </a:r>
          </a:p>
          <a:p>
            <a:pPr lvl="1"/>
            <a:endParaRPr lang="en-US" altLang="ko-KR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Dynamic Programing sweeps through the state space and updates every single state whether they are important or not </a:t>
            </a:r>
          </a:p>
        </p:txBody>
      </p:sp>
    </p:spTree>
    <p:extLst>
      <p:ext uri="{BB962C8B-B14F-4D97-AF65-F5344CB8AC3E}">
        <p14:creationId xmlns:p14="http://schemas.microsoft.com/office/powerpoint/2010/main" val="695214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C4AB6-5221-A368-5EB8-69E023ACF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Advantages of MC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76AEF-2D9D-4E47-B03D-E9113A263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MC don’t require the model of env. </a:t>
            </a:r>
          </a:p>
          <a:p>
            <a:r>
              <a:rPr lang="en-US" altLang="ko-KR" dirty="0"/>
              <a:t>No need to know the dynamics of the environment</a:t>
            </a:r>
          </a:p>
          <a:p>
            <a:r>
              <a:rPr lang="en-US" altLang="ko-KR" dirty="0"/>
              <a:t>Dynamics will be implicit in our estimates</a:t>
            </a:r>
          </a:p>
          <a:p>
            <a:pPr lvl="1"/>
            <a:r>
              <a:rPr lang="en-US" altLang="ko-KR" dirty="0"/>
              <a:t>Note Dynamic Programing requires the model of environment</a:t>
            </a:r>
          </a:p>
          <a:p>
            <a:r>
              <a:rPr lang="en-US" altLang="ko-KR" dirty="0"/>
              <a:t>For many tasks it is easier to generate samples than to model their dynamics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703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7E2CE-313D-CD3A-D3E6-0EC71B252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 method in RL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2C33D-C8B9-4AC8-1078-3B31349B1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altLang="ko-KR" dirty="0"/>
              <a:t>Remember Generalized Policy iteration results in the following iterative process (template) :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430C0E8-2F23-6933-2069-B8ECBD0B55EA}"/>
              </a:ext>
            </a:extLst>
          </p:cNvPr>
          <p:cNvGrpSpPr/>
          <p:nvPr/>
        </p:nvGrpSpPr>
        <p:grpSpPr>
          <a:xfrm>
            <a:off x="4293270" y="2882352"/>
            <a:ext cx="3361144" cy="3369002"/>
            <a:chOff x="4543992" y="2040677"/>
            <a:chExt cx="2266836" cy="22721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1A3EFC7-8FDC-098E-FB78-071E78175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3992" y="2203564"/>
              <a:ext cx="2266836" cy="210924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07646C-332D-8C0A-9020-64B899120782}"/>
                </a:ext>
              </a:extLst>
            </p:cNvPr>
            <p:cNvSpPr txBox="1"/>
            <p:nvPr/>
          </p:nvSpPr>
          <p:spPr>
            <a:xfrm>
              <a:off x="5412012" y="2040677"/>
              <a:ext cx="975360" cy="2698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1" dirty="0"/>
                <a:t>Policy</a:t>
              </a:r>
              <a:endParaRPr lang="ko-KR" altLang="en-US" sz="20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9B823C-24CC-B09F-3F3E-0FA3D8FA3AB8}"/>
                </a:ext>
              </a:extLst>
            </p:cNvPr>
            <p:cNvSpPr txBox="1"/>
            <p:nvPr/>
          </p:nvSpPr>
          <p:spPr>
            <a:xfrm>
              <a:off x="5412012" y="3732479"/>
              <a:ext cx="975360" cy="2698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1" dirty="0"/>
                <a:t>Policy</a:t>
              </a:r>
              <a:endParaRPr lang="ko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1332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4D14F-38CE-9217-3046-04F74197B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 method in RL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882ECD-C817-FDBC-8853-C0BF1EE0F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altLang="ko-KR" dirty="0"/>
              <a:t>The agent will face the environment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using the initial policy for one whole episode form start to finish</a:t>
            </a:r>
          </a:p>
          <a:p>
            <a:pPr marL="0" indent="0" algn="ctr">
              <a:buNone/>
            </a:pPr>
            <a:endParaRPr lang="en-US" altLang="ko-KR" baseline="-25000" dirty="0"/>
          </a:p>
          <a:p>
            <a:endParaRPr lang="en-US" altLang="ko-KR" dirty="0"/>
          </a:p>
          <a:p>
            <a:r>
              <a:rPr lang="en-US" altLang="ko-KR" dirty="0"/>
              <a:t>From the generated trajectory, we will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calculate the returns for each moment of time </a:t>
            </a:r>
            <a:r>
              <a:rPr lang="en-US" altLang="ko-KR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: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en-US" altLang="ko-KR" dirty="0"/>
              <a:t>….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78BCF9-EE81-FB04-8901-7B27FDC16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584" y="2624660"/>
            <a:ext cx="5139373" cy="7011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1C9004-2B6B-C773-205B-FCFAC9C14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653" y="4761884"/>
            <a:ext cx="7017104" cy="9266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03A3E4-FAB6-59ED-0107-0B3E949106A1}"/>
              </a:ext>
            </a:extLst>
          </p:cNvPr>
          <p:cNvSpPr txBox="1"/>
          <p:nvPr/>
        </p:nvSpPr>
        <p:spPr>
          <a:xfrm>
            <a:off x="5496786" y="5721383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….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2648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145F8-EFF6-075A-A55C-7AAA4780A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 method in RL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78A608E-24BE-9E0A-2469-AA05F8645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25898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Our strategy is, to use those returns to evaluate the policy, and based on the value function, improve the policy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However, we can’t use v(s) anymore to improve policy because v(s) requires knowing the effects of taking each action beforehand. 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78A608E-24BE-9E0A-2469-AA05F8645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25898"/>
              </a:xfrm>
              <a:blipFill>
                <a:blip r:embed="rId2"/>
                <a:stretch>
                  <a:fillRect l="-1043" t="-21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4585906-D9BF-24ED-BC76-875D61A33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406" y="5536696"/>
            <a:ext cx="6773243" cy="7071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83F9BA-9C68-5F28-C4A9-943510921303}"/>
                  </a:ext>
                </a:extLst>
              </p:cNvPr>
              <p:cNvSpPr txBox="1"/>
              <p:nvPr/>
            </p:nvSpPr>
            <p:spPr>
              <a:xfrm>
                <a:off x="2608968" y="4455924"/>
                <a:ext cx="6098146" cy="1029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/>
                            <m:e>
                              <m:r>
                                <a:rPr lang="en-US" altLang="ko-KR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ko-KR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e>
                                  <m:r>
                                    <a:rPr lang="en-US" altLang="ko-KR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83F9BA-9C68-5F28-C4A9-943510921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968" y="4455924"/>
                <a:ext cx="6098146" cy="10292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925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D97041CD-6665-76F7-EB01-9D60ECFC3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01258FD-1FF9-F00B-D35D-F7CE2B5E0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Review : So far, MDP and Dynamic Programing</a:t>
            </a:r>
          </a:p>
          <a:p>
            <a:r>
              <a:rPr lang="en-US" altLang="ko-KR" dirty="0"/>
              <a:t>Monte Carlo (MC) method</a:t>
            </a:r>
          </a:p>
          <a:p>
            <a:r>
              <a:rPr lang="en-US" altLang="ko-KR" dirty="0"/>
              <a:t>Monte Carlo(MC) in RL </a:t>
            </a:r>
          </a:p>
          <a:p>
            <a:r>
              <a:rPr lang="en-US" altLang="ko-KR" dirty="0"/>
              <a:t>On-Policy MC</a:t>
            </a:r>
          </a:p>
          <a:p>
            <a:r>
              <a:rPr lang="en-US" altLang="ko-KR" dirty="0"/>
              <a:t>Code Ex.</a:t>
            </a:r>
          </a:p>
          <a:p>
            <a:r>
              <a:rPr lang="en-US" altLang="ko-KR" dirty="0"/>
              <a:t>Off-Policy MC</a:t>
            </a:r>
          </a:p>
          <a:p>
            <a:r>
              <a:rPr lang="en-US" altLang="ko-KR" dirty="0"/>
              <a:t>Code Ex.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528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653D0-DBA1-D534-BF19-4A6EDD0BE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DFDD4-B2D7-3EE1-7589-F91B4F2F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 method in RL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672997A-B69D-0879-5F86-2D85815CD9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25898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In MC, we don’t have a model and no access to the dynamics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Instead of keeping an estimate of the value of the states, we get an estimate of the expected return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from taking each individual</a:t>
                </a:r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action </a:t>
                </a:r>
                <a:r>
                  <a:rPr lang="en-US" altLang="ko-KR" dirty="0"/>
                  <a:t>in that state: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ko-KR" altLang="en-US" b="0" i="1" baseline="-2500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ko-KR" altLang="en-US" b="0" i="1" baseline="-25000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US" altLang="ko-KR" dirty="0"/>
                  <a:t> 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672997A-B69D-0879-5F86-2D85815CD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25898"/>
              </a:xfrm>
              <a:blipFill>
                <a:blip r:embed="rId2"/>
                <a:stretch>
                  <a:fillRect l="-1043" t="-2146" r="-8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001AFD-2EAA-C23A-4E24-8562DAB3B9AD}"/>
                  </a:ext>
                </a:extLst>
              </p:cNvPr>
              <p:cNvSpPr txBox="1"/>
              <p:nvPr/>
            </p:nvSpPr>
            <p:spPr>
              <a:xfrm>
                <a:off x="2826890" y="4930963"/>
                <a:ext cx="692241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The environment dynamics are </a:t>
                </a:r>
                <a:r>
                  <a:rPr lang="en-US" altLang="ko-KR" b="1" dirty="0"/>
                  <a:t>implicit</a:t>
                </a:r>
                <a:r>
                  <a:rPr lang="en-US" altLang="ko-KR" dirty="0"/>
                  <a:t> in q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q estimate the value of taking an action in a state,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the value is the expected return from taking that action.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001AFD-2EAA-C23A-4E24-8562DAB3B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890" y="4930963"/>
                <a:ext cx="6922418" cy="923330"/>
              </a:xfrm>
              <a:prstGeom prst="rect">
                <a:avLst/>
              </a:prstGeom>
              <a:blipFill>
                <a:blip r:embed="rId3"/>
                <a:stretch>
                  <a:fillRect l="-617" t="-3974" b="-9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547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56F00-33B4-6DC8-CC60-36CBCC857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 method in RL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AD17E62-EB79-290F-CA32-B17BBB1F59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Then it would be enough to compare those estimates and choose the action with the highest estimated return</a:t>
                </a:r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dirty="0"/>
              </a:p>
              <a:p>
                <a:r>
                  <a:rPr lang="en-US" altLang="ko-KR" dirty="0"/>
                  <a:t>We’ll change the policy to take the action with the highest q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’(s)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ko-KR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ko-KR" altLang="en-US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Instead of V(s), We keep a table with Q(s, a)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AD17E62-EB79-290F-CA32-B17BBB1F59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555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F1CDE-5484-AB54-5D0D-5E7FAAB52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 method in RL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88C2128-AA76-FFC8-5201-57B978A3346A}"/>
              </a:ext>
            </a:extLst>
          </p:cNvPr>
          <p:cNvGrpSpPr/>
          <p:nvPr/>
        </p:nvGrpSpPr>
        <p:grpSpPr>
          <a:xfrm>
            <a:off x="4184031" y="1690688"/>
            <a:ext cx="3322080" cy="3154444"/>
            <a:chOff x="4543992" y="2018898"/>
            <a:chExt cx="2266836" cy="229391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21F2C38-9D0B-21FC-A492-0F797D81C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3992" y="2203564"/>
              <a:ext cx="2266836" cy="210924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68169-19DF-42FB-6DA1-A52E82A03998}"/>
                </a:ext>
              </a:extLst>
            </p:cNvPr>
            <p:cNvSpPr txBox="1"/>
            <p:nvPr/>
          </p:nvSpPr>
          <p:spPr>
            <a:xfrm>
              <a:off x="5273040" y="2018898"/>
              <a:ext cx="975360" cy="2909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1" dirty="0"/>
                <a:t>Policy</a:t>
              </a:r>
              <a:endParaRPr lang="ko-KR" altLang="en-US" sz="20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C25B9A-D0F0-4149-EE78-FE35D3C19ED5}"/>
                </a:ext>
              </a:extLst>
            </p:cNvPr>
            <p:cNvSpPr txBox="1"/>
            <p:nvPr/>
          </p:nvSpPr>
          <p:spPr>
            <a:xfrm>
              <a:off x="5273040" y="3654306"/>
              <a:ext cx="975360" cy="2909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1" dirty="0"/>
                <a:t>Policy</a:t>
              </a:r>
              <a:endParaRPr lang="ko-KR" altLang="en-US" sz="2000" b="1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79657CB-C417-D404-7FAD-42514336F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352" y="5426642"/>
            <a:ext cx="5901439" cy="3962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D3AA3B-95A9-7533-5EF6-F7F89F1B325B}"/>
              </a:ext>
            </a:extLst>
          </p:cNvPr>
          <p:cNvSpPr txBox="1"/>
          <p:nvPr/>
        </p:nvSpPr>
        <p:spPr>
          <a:xfrm>
            <a:off x="6833189" y="3076734"/>
            <a:ext cx="58276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Q</a:t>
            </a:r>
            <a:endParaRPr lang="ko-KR" altLang="en-US" sz="32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813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7BA487F-02CD-133A-56AC-F0E94294D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6729D1-2BEE-B499-3416-FF1348C8C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Aventurile lui bebe Albert cu W.C.-ul - Viața este o aventură frumoasă">
            <a:extLst>
              <a:ext uri="{FF2B5EF4-FFF2-40B4-BE49-F238E27FC236}">
                <a16:creationId xmlns:a16="http://schemas.microsoft.com/office/drawing/2014/main" id="{44E1B82D-26B3-9BEE-F68A-345962146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4" y="618672"/>
            <a:ext cx="4215492" cy="562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227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A3EDE-DDC6-A127-AAD7-536C60F31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3F0FE2-125E-C470-D322-56288C736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04301" cy="4351338"/>
          </a:xfrm>
        </p:spPr>
        <p:txBody>
          <a:bodyPr/>
          <a:lstStyle/>
          <a:p>
            <a:r>
              <a:rPr lang="en-US" altLang="ko-KR" dirty="0"/>
              <a:t>However, for this strategy to work, we have to keep something in mind :</a:t>
            </a:r>
          </a:p>
          <a:p>
            <a:pPr lvl="1"/>
            <a:r>
              <a:rPr lang="en-US" altLang="ko-KR" dirty="0"/>
              <a:t>We now improve our policy based on the experience that the agent collects while interacting with env.</a:t>
            </a:r>
          </a:p>
          <a:p>
            <a:pPr lvl="1"/>
            <a:r>
              <a:rPr lang="en-US" altLang="ko-KR" dirty="0"/>
              <a:t>The experience that the agent collects depends on the actions it takes </a:t>
            </a:r>
          </a:p>
          <a:p>
            <a:pPr lvl="1"/>
            <a:r>
              <a:rPr lang="en-US" altLang="ko-KR" dirty="0"/>
              <a:t>Those actions depend on the policy that the agent is using at that time 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6CCDD8-18AD-5DA7-A704-175DF9B0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05" y="4969902"/>
            <a:ext cx="9715287" cy="86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5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D7A69-8E0A-1881-E640-8A8102B7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19D3F8-97FA-457D-B70C-ED1ECAD9D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The estimates are poor especially in the early stage. </a:t>
            </a:r>
          </a:p>
          <a:p>
            <a:pPr lvl="1"/>
            <a:r>
              <a:rPr lang="en-US" altLang="ko-KR" dirty="0"/>
              <a:t>It will improve as we obtain new samples, but it might not be perfect</a:t>
            </a:r>
          </a:p>
          <a:p>
            <a:pPr lvl="1"/>
            <a:endParaRPr lang="en-US" altLang="ko-KR" dirty="0"/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If a is optimal but Q(s, a) is low, we’ll never pick it.</a:t>
            </a:r>
          </a:p>
          <a:p>
            <a:pPr lvl="1"/>
            <a:r>
              <a:rPr lang="en-US" altLang="ko-KR" dirty="0"/>
              <a:t>The only way to correct this is to explore all actions every once in a while and update their estimate Q(s, a), so we do not leave a possible optimal action undiscovered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F8A8A6-B012-698C-6DF1-953A3584E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235" y="1948976"/>
            <a:ext cx="8638791" cy="76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84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722B93-19E0-01DC-4B92-877F06FAA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54B437-E7B4-FFF1-B45A-6DD15F3DD0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How to maintain Exploration:</a:t>
                </a:r>
              </a:p>
              <a:p>
                <a:pPr lvl="1"/>
                <a:r>
                  <a:rPr lang="en-US" altLang="ko-KR" dirty="0"/>
                  <a:t>Exploring starts:</a:t>
                </a:r>
              </a:p>
              <a:p>
                <a:pPr marL="0" indent="0" algn="ctr">
                  <a:buNone/>
                </a:pPr>
                <a:r>
                  <a:rPr lang="en-US" altLang="ko-KR" dirty="0"/>
                  <a:t>S</a:t>
                </a:r>
                <a:r>
                  <a:rPr lang="en-US" altLang="ko-KR" baseline="-25000" dirty="0"/>
                  <a:t>0</a:t>
                </a:r>
                <a:r>
                  <a:rPr lang="en-US" altLang="ko-KR" dirty="0"/>
                  <a:t> ~ S, A</a:t>
                </a:r>
                <a:r>
                  <a:rPr lang="en-US" altLang="ko-KR" baseline="-25000" dirty="0"/>
                  <a:t>0</a:t>
                </a:r>
                <a:r>
                  <a:rPr lang="en-US" altLang="ko-KR" dirty="0"/>
                  <a:t> ~ A(S</a:t>
                </a:r>
                <a:r>
                  <a:rPr lang="en-US" altLang="ko-KR" baseline="-25000" dirty="0"/>
                  <a:t>0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pPr lvl="1"/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Stochastic policies:</a:t>
                </a:r>
              </a:p>
              <a:p>
                <a:pPr marL="0" indent="0" algn="ctr">
                  <a:spcBef>
                    <a:spcPts val="1800"/>
                  </a:spcBef>
                  <a:buNone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(a | s) &gt; 0,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ko-KR" dirty="0"/>
                  <a:t>a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A(s)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54B437-E7B4-FFF1-B45A-6DD15F3DD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2CB22AC-C71B-7FD7-8323-501686514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597" y="1954414"/>
            <a:ext cx="1267351" cy="1258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EDC717-5BBD-8945-7625-D2936D357019}"/>
              </a:ext>
            </a:extLst>
          </p:cNvPr>
          <p:cNvSpPr txBox="1"/>
          <p:nvPr/>
        </p:nvSpPr>
        <p:spPr>
          <a:xfrm>
            <a:off x="3396802" y="5105280"/>
            <a:ext cx="60981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This ensures that from time to time, it takes an action that it doesn’t consider optimal to improve</a:t>
            </a:r>
          </a:p>
        </p:txBody>
      </p:sp>
    </p:spTree>
    <p:extLst>
      <p:ext uri="{BB962C8B-B14F-4D97-AF65-F5344CB8AC3E}">
        <p14:creationId xmlns:p14="http://schemas.microsoft.com/office/powerpoint/2010/main" val="4045726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B8BBE5-0E38-7DAE-FC43-A5428FBD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ECA5418-D1CB-F3BD-E680-D9FE3E68BB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Use of stochastic policies can be implemented in two different ways :</a:t>
                </a:r>
              </a:p>
              <a:p>
                <a:endParaRPr lang="en-US" altLang="ko-KR" dirty="0"/>
              </a:p>
              <a:p>
                <a:pPr lvl="1"/>
                <a:r>
                  <a:rPr lang="en-US" altLang="ko-KR" b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On-policy</a:t>
                </a:r>
                <a:r>
                  <a:rPr lang="en-US" altLang="ko-KR" dirty="0"/>
                  <a:t> learning strategy generates samples using the same policy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that we’re going to optimize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b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Off-policy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/>
                  <a:t>learning strategy generates samples with an exploratory policy </a:t>
                </a:r>
                <a:r>
                  <a:rPr lang="en-US" altLang="ko-KR" i="1" dirty="0"/>
                  <a:t>b</a:t>
                </a:r>
                <a:r>
                  <a:rPr lang="en-US" altLang="ko-KR" dirty="0"/>
                  <a:t> different from the one 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) we’re going go optimize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ECA5418-D1CB-F3BD-E680-D9FE3E68BB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21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8204180-4A61-A21B-A12E-85637268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On-policy Monte Carlo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A13697-8E6A-C081-F8BC-E4CB64214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346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B8E1CCA1-B409-5F24-390B-5278F930923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ko-KR" altLang="en-US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altLang="ko-KR" b="1" dirty="0"/>
                  <a:t>-greedy </a:t>
                </a:r>
                <a:r>
                  <a:rPr lang="en-US" altLang="ko-KR" dirty="0"/>
                  <a:t>policy</a:t>
                </a:r>
                <a:endParaRPr lang="ko-KR" altLang="en-US" dirty="0"/>
              </a:p>
            </p:txBody>
          </p:sp>
        </mc:Choice>
        <mc:Fallback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B8E1CCA1-B409-5F24-390B-5278F93092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3A93936-1C59-34EB-DACB-79DBF9B600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13026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,  select a random action</a:t>
                </a:r>
              </a:p>
              <a:p>
                <a:pPr marL="0" indent="0">
                  <a:buNone/>
                </a:pP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,with probability 1-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select the action with the highest Q(s, a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Example: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3A93936-1C59-34EB-DACB-79DBF9B60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13026" cy="4351338"/>
              </a:xfrm>
              <a:blipFill>
                <a:blip r:embed="rId4"/>
                <a:stretch>
                  <a:fillRect l="-1015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DF286D2-2885-6931-9FAF-9120F4F0D7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05" t="6738"/>
          <a:stretch/>
        </p:blipFill>
        <p:spPr>
          <a:xfrm>
            <a:off x="2305042" y="3222346"/>
            <a:ext cx="7207579" cy="821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F54FE4-CD8B-0F00-D95E-324575A03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389" y="4920431"/>
            <a:ext cx="9644647" cy="132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18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C911212-AD69-72E5-2046-EBB9E309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BB05E3-53EA-05CF-9700-B6E1301B3A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40DA15-F7CC-4637-40E8-1BA1F5766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257" y="559025"/>
            <a:ext cx="2768702" cy="56799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8A1D34-7C60-C1F0-FFFE-631B27024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975" y="544512"/>
            <a:ext cx="25431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85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45DF5D80-DF4E-246C-9EB5-FF6691B506F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ko-KR" dirty="0"/>
                  <a:t>-greedy policy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45DF5D80-DF4E-246C-9EB5-FF6691B506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81319F4D-460F-90E7-B62B-E1CC8AE2D4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910" y="1558847"/>
            <a:ext cx="8841469" cy="48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48750A-5740-7BD8-74E2-9346D704A0FA}"/>
              </a:ext>
            </a:extLst>
          </p:cNvPr>
          <p:cNvSpPr/>
          <p:nvPr/>
        </p:nvSpPr>
        <p:spPr>
          <a:xfrm>
            <a:off x="4911214" y="4365521"/>
            <a:ext cx="1342104" cy="368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314F7D-FE86-C683-CEFD-2E61BE74ABB0}"/>
              </a:ext>
            </a:extLst>
          </p:cNvPr>
          <p:cNvSpPr/>
          <p:nvPr/>
        </p:nvSpPr>
        <p:spPr>
          <a:xfrm>
            <a:off x="3451123" y="2246669"/>
            <a:ext cx="2403987" cy="368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B14A8C-A14D-45B9-2ED1-9B08303116F5}"/>
              </a:ext>
            </a:extLst>
          </p:cNvPr>
          <p:cNvSpPr/>
          <p:nvPr/>
        </p:nvSpPr>
        <p:spPr>
          <a:xfrm>
            <a:off x="5424948" y="4994838"/>
            <a:ext cx="2302376" cy="368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913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3EB2E186-44B6-2036-BCEE-28CC9C73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106" y="1409297"/>
            <a:ext cx="5318712" cy="16850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581FA9-018A-4AC9-AE87-B45D94BA8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106" y="3233783"/>
            <a:ext cx="4619485" cy="20403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F0A829-4AD1-1578-9EFF-57C78D3E9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106" y="5186652"/>
            <a:ext cx="5398952" cy="1157737"/>
          </a:xfrm>
          <a:prstGeom prst="rect">
            <a:avLst/>
          </a:prstGeom>
        </p:spPr>
      </p:pic>
      <p:sp>
        <p:nvSpPr>
          <p:cNvPr id="9" name="제목 3">
            <a:extLst>
              <a:ext uri="{FF2B5EF4-FFF2-40B4-BE49-F238E27FC236}">
                <a16:creationId xmlns:a16="http://schemas.microsoft.com/office/drawing/2014/main" id="{7C5A2AF4-03FB-0A43-02F1-D6BE622E3EC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0" dirty="0">
                <a:effectLst/>
                <a:latin typeface="system-ui"/>
              </a:rPr>
              <a:t>On-policy Monte Carlo Control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4912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3538B-F33D-6D69-A811-9BDCEE771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>
            <a:extLst>
              <a:ext uri="{FF2B5EF4-FFF2-40B4-BE49-F238E27FC236}">
                <a16:creationId xmlns:a16="http://schemas.microsoft.com/office/drawing/2014/main" id="{0BA6EE6F-D1BE-9678-A772-34FED621102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0" dirty="0">
                <a:effectLst/>
                <a:latin typeface="system-ui"/>
              </a:rPr>
              <a:t>On-policy Monte Carlo Control 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EDFA67-CBC3-4D79-0455-13E046F19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501" y="1483039"/>
            <a:ext cx="5401062" cy="47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84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5E4D2-AB90-0A10-67E4-6F2650F45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i="0" dirty="0">
                <a:effectLst/>
                <a:latin typeface="system-ui"/>
              </a:rPr>
              <a:t>On-policy Monte Carlo Control 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E86382D-64C6-6A6D-3D1C-A63894696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7143" y="1395089"/>
            <a:ext cx="7136542" cy="5230682"/>
          </a:xfrm>
        </p:spPr>
      </p:pic>
    </p:spTree>
    <p:extLst>
      <p:ext uri="{BB962C8B-B14F-4D97-AF65-F5344CB8AC3E}">
        <p14:creationId xmlns:p14="http://schemas.microsoft.com/office/powerpoint/2010/main" val="3442345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8E97E-AFF8-AE74-83DF-5724F4016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i="0" dirty="0">
                <a:effectLst/>
                <a:latin typeface="system-ui"/>
              </a:rPr>
              <a:t>On-policy Monte Carlo Control 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0C7C1E-EC20-2ACE-AE7A-0D58EF53FB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978" y="1814047"/>
            <a:ext cx="3773345" cy="397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47B079-9A4D-3141-3BB3-5102B7844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r="47885"/>
          <a:stretch/>
        </p:blipFill>
        <p:spPr bwMode="auto">
          <a:xfrm>
            <a:off x="7138948" y="2435497"/>
            <a:ext cx="3363137" cy="303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BA5CB-D2F2-4551-6480-10EF293571A9}"/>
              </a:ext>
            </a:extLst>
          </p:cNvPr>
          <p:cNvSpPr txBox="1"/>
          <p:nvPr/>
        </p:nvSpPr>
        <p:spPr>
          <a:xfrm>
            <a:off x="4272165" y="5689853"/>
            <a:ext cx="3365007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Optimal actions are the ones that lead us straight to the goal (on the optimal path)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DDDEB9-5990-20A5-E18A-657AED19A07E}"/>
                  </a:ext>
                </a:extLst>
              </p:cNvPr>
              <p:cNvSpPr txBox="1"/>
              <p:nvPr/>
            </p:nvSpPr>
            <p:spPr>
              <a:xfrm>
                <a:off x="8303654" y="5787617"/>
                <a:ext cx="11880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(a | s)</a:t>
                </a:r>
                <a:endParaRPr lang="ko-KR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4DDDEB9-5990-20A5-E18A-657AED19A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654" y="5787617"/>
                <a:ext cx="1188076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7803909-5515-B1F6-77FB-EEE4170499FB}"/>
              </a:ext>
            </a:extLst>
          </p:cNvPr>
          <p:cNvSpPr txBox="1"/>
          <p:nvPr/>
        </p:nvSpPr>
        <p:spPr>
          <a:xfrm>
            <a:off x="2902657" y="5916407"/>
            <a:ext cx="1188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Q(s, a)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3961ED4-8C49-0B78-33BB-7EAF19DD3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2337" y="436305"/>
            <a:ext cx="1444102" cy="14336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D46070-16F0-35EF-3800-DB8B4C6C33CF}"/>
              </a:ext>
            </a:extLst>
          </p:cNvPr>
          <p:cNvSpPr txBox="1"/>
          <p:nvPr/>
        </p:nvSpPr>
        <p:spPr>
          <a:xfrm>
            <a:off x="5433133" y="1587493"/>
            <a:ext cx="2522107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States off from the optimal path were not updated much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25FAC5F-E24E-6067-AC16-3BC9DE42079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765183" y="2049158"/>
            <a:ext cx="667950" cy="585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771B479-E274-46DC-E929-14AFFCC625A0}"/>
              </a:ext>
            </a:extLst>
          </p:cNvPr>
          <p:cNvCxnSpPr>
            <a:cxnSpLocks/>
            <a:stCxn id="12" idx="3"/>
            <a:endCxn id="5" idx="0"/>
          </p:cNvCxnSpPr>
          <p:nvPr/>
        </p:nvCxnSpPr>
        <p:spPr>
          <a:xfrm>
            <a:off x="7955240" y="2049158"/>
            <a:ext cx="865277" cy="386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F61E2FD-F0B7-3BD3-237A-A68E8B365083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3296992" y="5370490"/>
            <a:ext cx="975173" cy="781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F0A5C4E-4BED-B1A2-FC87-6AE31E69EB0B}"/>
              </a:ext>
            </a:extLst>
          </p:cNvPr>
          <p:cNvCxnSpPr>
            <a:stCxn id="10" idx="3"/>
          </p:cNvCxnSpPr>
          <p:nvPr/>
        </p:nvCxnSpPr>
        <p:spPr>
          <a:xfrm flipV="1">
            <a:off x="7637172" y="5464214"/>
            <a:ext cx="464097" cy="6873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212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D6ECA-4E09-44F3-789B-A3859B24C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9BAA3-EFFC-40B8-06CF-024807FFE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66AC24-83F9-57E4-565C-0DA3976C5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Open ‘on_policy_control.ipynb’ with jupyter notebook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35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88AE537-0891-93BF-38DB-9A73FB5F6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Off-policy Monte Carlo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6FEC7C-043F-FEA6-3B43-65AAC5DE0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020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2F52454-6130-650D-3E72-CBAAB2109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with On-policy strategy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B2F1F79-536D-DDC6-5311-0AAF69A5B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Note On-policy strategy has no REUSE. </a:t>
            </a:r>
          </a:p>
          <a:p>
            <a:r>
              <a:rPr lang="en-US" altLang="ko-KR" dirty="0"/>
              <a:t>It collects episode, use it to update, and throw it away.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 inefficient. </a:t>
            </a:r>
            <a:r>
              <a:rPr lang="en-US" altLang="ko-KR" dirty="0"/>
              <a:t>Could we reuse old data ? </a:t>
            </a:r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D5552-E2A3-9C6C-A1BC-A97DEFE4A1D4}"/>
              </a:ext>
            </a:extLst>
          </p:cNvPr>
          <p:cNvSpPr txBox="1"/>
          <p:nvPr/>
        </p:nvSpPr>
        <p:spPr>
          <a:xfrm>
            <a:off x="1091483" y="4599628"/>
            <a:ext cx="10515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Besides, in practice there’s need for parallel learning, where a group of agent has a common behavior policy but each agent has a different target policy to update their own experience differently (or to pursue multiple optimal solutions)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7295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076D468-2676-26A2-F5D5-D43D53685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Off-policy strategy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F2D74CA-5380-7B99-38A0-0A960B6E1A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Exploration Policy:</a:t>
                </a:r>
              </a:p>
              <a:p>
                <a:pPr marL="0" indent="0" algn="ctr">
                  <a:buNone/>
                </a:pPr>
                <a:r>
                  <a:rPr lang="en-US" altLang="ko-KR" i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b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(a | s)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Generates the episode we are going to update Q(s, a) with:</a:t>
                </a:r>
              </a:p>
              <a:p>
                <a:pPr marL="0" indent="0" algn="ctr">
                  <a:buNone/>
                </a:pPr>
                <a:r>
                  <a:rPr lang="en-US" altLang="ko-KR" dirty="0"/>
                  <a:t>S</a:t>
                </a:r>
                <a:r>
                  <a:rPr lang="en-US" altLang="ko-KR" baseline="-25000" dirty="0"/>
                  <a:t>0</a:t>
                </a:r>
                <a:r>
                  <a:rPr lang="en-US" altLang="ko-KR" dirty="0"/>
                  <a:t>, A</a:t>
                </a:r>
                <a:r>
                  <a:rPr lang="en-US" altLang="ko-KR" baseline="-25000" dirty="0"/>
                  <a:t>0</a:t>
                </a:r>
                <a:r>
                  <a:rPr lang="en-US" altLang="ko-KR" dirty="0"/>
                  <a:t>, R</a:t>
                </a:r>
                <a:r>
                  <a:rPr lang="en-US" altLang="ko-KR" baseline="-25000" dirty="0"/>
                  <a:t>1</a:t>
                </a:r>
                <a:r>
                  <a:rPr lang="en-US" altLang="ko-KR" dirty="0"/>
                  <a:t>, S</a:t>
                </a:r>
                <a:r>
                  <a:rPr lang="en-US" altLang="ko-KR" baseline="-25000" dirty="0"/>
                  <a:t>1</a:t>
                </a:r>
                <a:r>
                  <a:rPr lang="en-US" altLang="ko-KR" dirty="0"/>
                  <a:t>, A</a:t>
                </a:r>
                <a:r>
                  <a:rPr lang="en-US" altLang="ko-KR" baseline="-25000" dirty="0"/>
                  <a:t>1</a:t>
                </a:r>
                <a:r>
                  <a:rPr lang="en-US" altLang="ko-KR" dirty="0"/>
                  <a:t>, … , R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  </a:t>
                </a:r>
                <a:endParaRPr lang="ko-KR" altLang="en-US" baseline="-25000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Target Policy: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(a | s) 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Policy to be optimized though Q(s, a) values: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(s)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dirty="0"/>
              </a:p>
              <a:p>
                <a:pPr marL="0" indent="0" algn="ctr">
                  <a:buNone/>
                </a:pPr>
                <a:endParaRPr lang="ko-KR" altLang="en-US" dirty="0"/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EF2D74CA-5380-7B99-38A0-0A960B6E1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2695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6711F-653D-C296-E7B1-EFE6FE1AD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Off-policy strategy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36473E6-C65B-8C94-3047-9E24E9772F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Exploration Policy, b, should be able to explore all the actions that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 can take:</a:t>
                </a:r>
              </a:p>
              <a:p>
                <a:pPr marL="0" indent="0" algn="ctr">
                  <a:buNone/>
                </a:pPr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(a | s) &gt; 0, then </a:t>
                </a:r>
                <a:r>
                  <a:rPr lang="en-US" altLang="ko-KR" i="1" dirty="0"/>
                  <a:t>b</a:t>
                </a:r>
                <a:r>
                  <a:rPr lang="en-US" altLang="ko-KR" dirty="0"/>
                  <a:t>(a | s) &gt; 0 </a:t>
                </a:r>
              </a:p>
              <a:p>
                <a:endParaRPr lang="en-US" altLang="ko-KR" dirty="0"/>
              </a:p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The average return will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NOT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approximate the value under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but under </a:t>
                </a:r>
                <a:r>
                  <a:rPr lang="en-US" altLang="ko-KR" i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b </a:t>
                </a:r>
                <a:r>
                  <a:rPr lang="en-US" altLang="ko-KR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q</a:t>
                </a:r>
                <a:r>
                  <a:rPr lang="en-US" altLang="ko-KR" i="1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b</a:t>
                </a:r>
                <a:r>
                  <a:rPr lang="en-US" altLang="ko-KR" dirty="0"/>
                  <a:t>(s, a)</a:t>
                </a:r>
              </a:p>
              <a:p>
                <a:pPr marL="0" indent="0" algn="ctr">
                  <a:buNone/>
                </a:pPr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36473E6-C65B-8C94-3047-9E24E9772F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5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2253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92FCB8-28C2-ACDD-79C5-8E445A820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Monte Carlo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46301C-B44A-99E9-CF20-07F494CCE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47F714-2575-62A3-C9C5-E5F871A8D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00" y="269879"/>
            <a:ext cx="3638551" cy="614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15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8A403-2E2A-A69B-ECE5-4DB4C8AC4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Importance sampling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E24E1C1-D018-6976-0292-0BB7AE73C6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3612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Statistical technique for estimating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the expected values </a:t>
                </a:r>
                <a:r>
                  <a:rPr lang="en-US" altLang="ko-KR" dirty="0"/>
                  <a:t>of a distribution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by working with samples from another distribution</a:t>
                </a:r>
              </a:p>
              <a:p>
                <a:pPr marL="0" indent="0" algn="ctr">
                  <a:spcBef>
                    <a:spcPts val="18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28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8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ko-KR" sz="28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altLang="ko-KR" sz="2800" b="0" dirty="0"/>
                  <a:t> </a:t>
                </a:r>
              </a:p>
              <a:p>
                <a:pPr marL="0" indent="0">
                  <a:buNone/>
                </a:pPr>
                <a:r>
                  <a:rPr lang="en-US" altLang="ko-KR" sz="2800" b="0" dirty="0"/>
                  <a:t>					  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den>
                            </m:f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altLang="ko-KR" sz="2800" dirty="0"/>
                  <a:t> </a:t>
                </a:r>
              </a:p>
              <a:p>
                <a:pPr marL="0" indent="0" algn="ctr">
                  <a:buNone/>
                </a:pPr>
                <a:r>
                  <a:rPr lang="en-US" altLang="ko-KR" sz="2800" dirty="0"/>
                  <a:t>	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𝐸𝑞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a:rPr lang="en-US" altLang="ko-KR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ko-KR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buNone/>
                </a:pPr>
                <a:endParaRPr lang="en-US" altLang="ko-KR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altLang="ko-KR" dirty="0"/>
                  <a:t>Recalling Monte Carlo, we can estimate this with samples from q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ko-KR" sz="260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26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ko-KR" sz="26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26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ko-KR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ko-KR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ko-KR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d>
                              <m:dPr>
                                <m:ctrlP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a:rPr lang="en-US" altLang="ko-KR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600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en-US" altLang="ko-KR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r>
                      <m:rPr>
                        <m:sty m:val="p"/>
                      </m:rPr>
                      <a:rPr lang="en-US" altLang="ko-KR" sz="2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sty m:val="p"/>
                      </m:rPr>
                      <a:rPr lang="en-US" altLang="ko-KR" sz="260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altLang="ko-KR" sz="26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ko-KR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6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ko-KR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endParaRPr lang="en-US" altLang="ko-KR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2600" b="0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E24E1C1-D018-6976-0292-0BB7AE73C6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36122" cy="4351338"/>
              </a:xfrm>
              <a:blipFill>
                <a:blip r:embed="rId2"/>
                <a:stretch>
                  <a:fillRect l="-939" t="-3361" r="-3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7257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45A318-643F-AE72-B591-1A60420AF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Importance sampling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053EE68-0F1B-DDE8-60A4-20C9E74A0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Multiply Wt to correct the return. </a:t>
                </a:r>
              </a:p>
              <a:p>
                <a:pPr marL="0" indent="0" algn="ctr">
                  <a:buNone/>
                </a:pPr>
                <a:r>
                  <a:rPr lang="en-US" altLang="ko-KR" i="1" dirty="0"/>
                  <a:t>W</a:t>
                </a:r>
                <a:r>
                  <a:rPr lang="en-US" altLang="ko-KR" baseline="-25000" dirty="0"/>
                  <a:t>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endChr m:val="|"/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m:rPr>
                                <m:sty m:val="p"/>
                              </m:rP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d>
                              <m:dPr>
                                <m:endChr m:val="|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m:rPr>
                                <m:sty m:val="p"/>
                              </m:rP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endParaRPr lang="en-US" altLang="ko-KR" dirty="0"/>
              </a:p>
              <a:p>
                <a:endParaRPr lang="en-US" altLang="ko-KR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By correcting the returns using Importance Sampling(IS), we will approximate the value under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ko-KR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marL="0" indent="0" algn="ctr">
                  <a:spcBef>
                    <a:spcPts val="18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ko-KR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= v</a:t>
                </a:r>
                <a14:m>
                  <m:oMath xmlns:m="http://schemas.openxmlformats.org/officeDocument/2006/math">
                    <m:r>
                      <a:rPr lang="ko-KR" altLang="en-US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(s)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053EE68-0F1B-DDE8-60A4-20C9E74A0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56BF217-CB1D-BDD6-2949-E6B401DDD160}"/>
              </a:ext>
            </a:extLst>
          </p:cNvPr>
          <p:cNvSpPr txBox="1"/>
          <p:nvPr/>
        </p:nvSpPr>
        <p:spPr>
          <a:xfrm>
            <a:off x="983085" y="3226942"/>
            <a:ext cx="10370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the prob. of generating the trajectory that produced that return following the target policy, divided by the prob. of generating that return, following the exploratory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6104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6B607-7DF4-227A-629E-1235E3749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Update rule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1E25021-F1C0-957A-D549-42D8BBF22E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78029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For each Q(s, a), we’ll keep a list of observed returns</a:t>
                </a:r>
              </a:p>
              <a:p>
                <a:pPr marL="0" indent="0" algn="ctr">
                  <a:buNone/>
                </a:pPr>
                <a:r>
                  <a:rPr lang="en-US" altLang="ko-KR" dirty="0"/>
                  <a:t>[G</a:t>
                </a:r>
                <a:r>
                  <a:rPr lang="en-US" altLang="ko-KR" baseline="-25000" dirty="0"/>
                  <a:t>1</a:t>
                </a:r>
                <a:r>
                  <a:rPr lang="en-US" altLang="ko-KR" dirty="0"/>
                  <a:t>, G</a:t>
                </a:r>
                <a:r>
                  <a:rPr lang="en-US" altLang="ko-KR" baseline="-25000" dirty="0"/>
                  <a:t>2</a:t>
                </a:r>
                <a:r>
                  <a:rPr lang="en-US" altLang="ko-KR" dirty="0"/>
                  <a:t>, G</a:t>
                </a:r>
                <a:r>
                  <a:rPr lang="en-US" altLang="ko-KR" baseline="-25000" dirty="0"/>
                  <a:t>3</a:t>
                </a:r>
                <a:r>
                  <a:rPr lang="en-US" altLang="ko-KR" dirty="0"/>
                  <a:t>, …, G</a:t>
                </a:r>
                <a:r>
                  <a:rPr lang="en-US" altLang="ko-KR" baseline="-25000" dirty="0"/>
                  <a:t>n</a:t>
                </a:r>
                <a:r>
                  <a:rPr lang="en-US" altLang="ko-KR" dirty="0"/>
                  <a:t>]</a:t>
                </a:r>
              </a:p>
              <a:p>
                <a:r>
                  <a:rPr lang="en-US" altLang="ko-KR" dirty="0"/>
                  <a:t>Each time we need to update Q(s, a), we’ll recompute the average: </a:t>
                </a:r>
              </a:p>
              <a:p>
                <a:pPr algn="ctr"/>
                <a:r>
                  <a:rPr lang="en-US" altLang="ko-KR" dirty="0"/>
                  <a:t>Q(s, a)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m:rPr>
                            <m:sty m:val="p"/>
                          </m:rPr>
                          <a:rPr lang="en-US" altLang="ko-KR" i="1" baseline="-2500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Instead, constant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dirty="0"/>
                  <a:t> update for smooth learning process:</a:t>
                </a:r>
              </a:p>
              <a:p>
                <a:pPr algn="ctr"/>
                <a:r>
                  <a:rPr lang="en-US" altLang="ko-KR" dirty="0"/>
                  <a:t>Q(s, a)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altLang="ko-KR" dirty="0"/>
                  <a:t> Q(s, a)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+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ko-KR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[G - Q(s, a)] </a:t>
                </a:r>
                <a:r>
                  <a:rPr lang="en-US" altLang="ko-KR" dirty="0"/>
                  <a:t>,where 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C(s, a)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ko-KR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ko-KR" sz="24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nary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</a:rPr>
                  <a:t> </a:t>
                </a:r>
                <a:endParaRPr lang="en-US" altLang="ko-KR" sz="240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1E25021-F1C0-957A-D549-42D8BBF22E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78029" cy="4351338"/>
              </a:xfrm>
              <a:blipFill>
                <a:blip r:embed="rId2"/>
                <a:stretch>
                  <a:fillRect l="-935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040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3A11232-8389-E956-B157-1221005667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806" y="608865"/>
            <a:ext cx="7790608" cy="595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말풍선: 사각형 4">
                <a:extLst>
                  <a:ext uri="{FF2B5EF4-FFF2-40B4-BE49-F238E27FC236}">
                    <a16:creationId xmlns:a16="http://schemas.microsoft.com/office/drawing/2014/main" id="{E4E48ABF-13A0-64BB-F7B1-98E6ED739141}"/>
                  </a:ext>
                </a:extLst>
              </p:cNvPr>
              <p:cNvSpPr/>
              <p:nvPr/>
            </p:nvSpPr>
            <p:spPr>
              <a:xfrm>
                <a:off x="128724" y="2032001"/>
                <a:ext cx="2510969" cy="3338286"/>
              </a:xfrm>
              <a:prstGeom prst="wedgeRectCallout">
                <a:avLst>
                  <a:gd name="adj1" fmla="val 90481"/>
                  <a:gd name="adj2" fmla="val 27950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dirty="0">
                    <a:solidFill>
                      <a:schemeClr val="tx1"/>
                    </a:solidFill>
                  </a:rPr>
                  <a:t>If the action picked by the exploratory policy is not the same as the action that the target policy would have picked after being updated,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(different Ak btw.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), </a:t>
                </a:r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we can’t calculate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f>
                          <m:f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endChr m:val="|"/>
                                <m:ctrlP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m:rPr>
                                <m:sty m:val="p"/>
                              </m:rPr>
                              <a:rPr lang="en-US" altLang="ko-KR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d>
                              <m:dPr>
                                <m:endChr m:val="|"/>
                                <m:ctrlP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m:rPr>
                                <m:sty m:val="p"/>
                              </m:rPr>
                              <a:rPr lang="en-US" altLang="ko-KR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anymore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말풍선: 사각형 4">
                <a:extLst>
                  <a:ext uri="{FF2B5EF4-FFF2-40B4-BE49-F238E27FC236}">
                    <a16:creationId xmlns:a16="http://schemas.microsoft.com/office/drawing/2014/main" id="{E4E48ABF-13A0-64BB-F7B1-98E6ED739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24" y="2032001"/>
                <a:ext cx="2510969" cy="3338286"/>
              </a:xfrm>
              <a:prstGeom prst="wedgeRectCallout">
                <a:avLst>
                  <a:gd name="adj1" fmla="val 90481"/>
                  <a:gd name="adj2" fmla="val 27950"/>
                </a:avLst>
              </a:prstGeom>
              <a:blipFill>
                <a:blip r:embed="rId4"/>
                <a:stretch>
                  <a:fillRect l="-9231" b="-16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말풍선: 사각형 5">
                <a:extLst>
                  <a:ext uri="{FF2B5EF4-FFF2-40B4-BE49-F238E27FC236}">
                    <a16:creationId xmlns:a16="http://schemas.microsoft.com/office/drawing/2014/main" id="{1A092FD1-8062-4C1F-2CD9-7289BAA9A1BC}"/>
                  </a:ext>
                </a:extLst>
              </p:cNvPr>
              <p:cNvSpPr/>
              <p:nvPr/>
            </p:nvSpPr>
            <p:spPr>
              <a:xfrm>
                <a:off x="8624473" y="4325257"/>
                <a:ext cx="3138713" cy="1741714"/>
              </a:xfrm>
              <a:prstGeom prst="wedgeRectCallout">
                <a:avLst>
                  <a:gd name="adj1" fmla="val -132183"/>
                  <a:gd name="adj2" fmla="val 8134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Update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by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multiplying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endChr m:val="|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altLang="ko-KR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endChr m:val="|"/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altLang="ko-KR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is greedy policy,  where prob. of argmax action is 1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말풍선: 사각형 5">
                <a:extLst>
                  <a:ext uri="{FF2B5EF4-FFF2-40B4-BE49-F238E27FC236}">
                    <a16:creationId xmlns:a16="http://schemas.microsoft.com/office/drawing/2014/main" id="{1A092FD1-8062-4C1F-2CD9-7289BAA9A1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473" y="4325257"/>
                <a:ext cx="3138713" cy="1741714"/>
              </a:xfrm>
              <a:prstGeom prst="wedgeRectCallout">
                <a:avLst>
                  <a:gd name="adj1" fmla="val -132183"/>
                  <a:gd name="adj2" fmla="val 8134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323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3EB2E186-44B6-2036-BCEE-28CC9C73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644" y="1478665"/>
            <a:ext cx="5318712" cy="16850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581FA9-018A-4AC9-AE87-B45D94BA8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644" y="3303151"/>
            <a:ext cx="4619485" cy="20403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F0A829-4AD1-1578-9EFF-57C78D3E9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644" y="5256020"/>
            <a:ext cx="5398952" cy="1157737"/>
          </a:xfrm>
          <a:prstGeom prst="rect">
            <a:avLst/>
          </a:prstGeom>
        </p:spPr>
      </p:pic>
      <p:sp>
        <p:nvSpPr>
          <p:cNvPr id="9" name="제목 3">
            <a:extLst>
              <a:ext uri="{FF2B5EF4-FFF2-40B4-BE49-F238E27FC236}">
                <a16:creationId xmlns:a16="http://schemas.microsoft.com/office/drawing/2014/main" id="{7C5A2AF4-03FB-0A43-02F1-D6BE622E3EC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0" dirty="0">
                <a:effectLst/>
                <a:latin typeface="system-ui"/>
              </a:rPr>
              <a:t>Off-policy Monte Carlo Control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42675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E1F6F-C1E0-B946-4D5C-B8F4F9DF0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3">
            <a:extLst>
              <a:ext uri="{FF2B5EF4-FFF2-40B4-BE49-F238E27FC236}">
                <a16:creationId xmlns:a16="http://schemas.microsoft.com/office/drawing/2014/main" id="{12E341FC-4577-564F-F295-09E07EB85A8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i="0" dirty="0">
                <a:effectLst/>
                <a:latin typeface="system-ui"/>
              </a:rPr>
              <a:t>Off-policy Monte Carlo Control 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38B3434-95FD-2467-8CD9-1CEF6B2FB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0" b="19595"/>
          <a:stretch/>
        </p:blipFill>
        <p:spPr>
          <a:xfrm>
            <a:off x="5962715" y="2088928"/>
            <a:ext cx="5565831" cy="35597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F66CA6-5BA3-3F89-512A-1A97199E1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808" y="1892673"/>
            <a:ext cx="4722224" cy="375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739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DF89F5-8750-AAAF-041B-2541605E9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9"/>
          <a:stretch/>
        </p:blipFill>
        <p:spPr>
          <a:xfrm>
            <a:off x="3181392" y="176981"/>
            <a:ext cx="9010608" cy="6315894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98C6F855-5AD9-F47D-820F-93E8DA63E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53929" cy="3543198"/>
          </a:xfrm>
        </p:spPr>
        <p:txBody>
          <a:bodyPr>
            <a:normAutofit/>
          </a:bodyPr>
          <a:lstStyle/>
          <a:p>
            <a:r>
              <a:rPr lang="en-US" altLang="ko-KR" i="0" dirty="0">
                <a:effectLst/>
                <a:latin typeface="system-ui"/>
              </a:rPr>
              <a:t>Off-policy Monte Carlo Control </a:t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16512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>
            <a:extLst>
              <a:ext uri="{FF2B5EF4-FFF2-40B4-BE49-F238E27FC236}">
                <a16:creationId xmlns:a16="http://schemas.microsoft.com/office/drawing/2014/main" id="{603CBEDE-921B-A354-1430-C28A2444D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7" r="47935"/>
          <a:stretch/>
        </p:blipFill>
        <p:spPr bwMode="auto">
          <a:xfrm>
            <a:off x="6838749" y="2332279"/>
            <a:ext cx="3592102" cy="329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221B51F-5C25-4030-70D5-B2600712C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i="0" dirty="0">
                <a:effectLst/>
                <a:latin typeface="system-ui"/>
              </a:rPr>
              <a:t>Off-policy Monte Carlo Control </a:t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294EC4A-32CD-0DCD-C960-CC7CD878C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/>
        </p:blipFill>
        <p:spPr bwMode="auto">
          <a:xfrm>
            <a:off x="1259595" y="2228235"/>
            <a:ext cx="3975271" cy="350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F73F3C-B7B9-A3E7-5EEE-82FDC935A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7972" y="479149"/>
            <a:ext cx="1443618" cy="14331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69FBDC-27A0-BDB7-F9DB-5A380B7287D7}"/>
              </a:ext>
            </a:extLst>
          </p:cNvPr>
          <p:cNvSpPr txBox="1"/>
          <p:nvPr/>
        </p:nvSpPr>
        <p:spPr>
          <a:xfrm>
            <a:off x="3721995" y="1127441"/>
            <a:ext cx="5840458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algorithm hasn’t spent much time and effort in refining the estimates of those states that do not lead to the goal(Ignored states on suboptimal paths)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B7CA96-56E7-34B6-7A62-16B3FDA0F17C}"/>
              </a:ext>
            </a:extLst>
          </p:cNvPr>
          <p:cNvSpPr txBox="1"/>
          <p:nvPr/>
        </p:nvSpPr>
        <p:spPr>
          <a:xfrm>
            <a:off x="3345984" y="5944940"/>
            <a:ext cx="550003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Optimal actions are the ones that lead us straight to the goal (highest value than on-policy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004F032-0E30-FF9D-3E7F-6477A34603F0}"/>
              </a:ext>
            </a:extLst>
          </p:cNvPr>
          <p:cNvCxnSpPr>
            <a:cxnSpLocks/>
          </p:cNvCxnSpPr>
          <p:nvPr/>
        </p:nvCxnSpPr>
        <p:spPr>
          <a:xfrm flipH="1" flipV="1">
            <a:off x="3000777" y="5626515"/>
            <a:ext cx="618186" cy="318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E2F6165-3DD3-117C-2568-D40CDC5CD84E}"/>
              </a:ext>
            </a:extLst>
          </p:cNvPr>
          <p:cNvCxnSpPr/>
          <p:nvPr/>
        </p:nvCxnSpPr>
        <p:spPr>
          <a:xfrm flipV="1">
            <a:off x="6838749" y="5626515"/>
            <a:ext cx="334783" cy="318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49685EA-DC53-8E55-7D6E-5ECC10BBD2BB}"/>
              </a:ext>
            </a:extLst>
          </p:cNvPr>
          <p:cNvCxnSpPr>
            <a:cxnSpLocks/>
          </p:cNvCxnSpPr>
          <p:nvPr/>
        </p:nvCxnSpPr>
        <p:spPr>
          <a:xfrm flipH="1">
            <a:off x="3721995" y="2050771"/>
            <a:ext cx="1120461" cy="281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9CA8392-9C53-FFC4-F197-1D7D94937A21}"/>
              </a:ext>
            </a:extLst>
          </p:cNvPr>
          <p:cNvCxnSpPr/>
          <p:nvPr/>
        </p:nvCxnSpPr>
        <p:spPr>
          <a:xfrm>
            <a:off x="8384146" y="2050771"/>
            <a:ext cx="901522" cy="4022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690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1B51F-5C25-4030-70D5-B2600712C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i="0" dirty="0">
                <a:effectLst/>
                <a:latin typeface="system-ui"/>
              </a:rPr>
              <a:t>Off-policy Monte Carlo Control 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F314214-06AD-ABED-ACF3-E912CF0CBF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701087" cy="445590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/>
                  <a:t>Recall Dynamic Programing sweeps through the whole states space, improving each and every one of them. </a:t>
                </a:r>
              </a:p>
              <a:p>
                <a:pPr lvl="1"/>
                <a:r>
                  <a:rPr lang="en-US" altLang="ko-KR" dirty="0"/>
                  <a:t>Although that give us the optimal policy and q-table, it’s extremely inefficient because we are wasting a lot of time in states that won’t help us achieve our goals</a:t>
                </a:r>
              </a:p>
              <a:p>
                <a:endParaRPr lang="en-US" altLang="ko-KR" dirty="0"/>
              </a:p>
              <a:p>
                <a:r>
                  <a:rPr lang="en-US" altLang="ko-KR" dirty="0">
                    <a:solidFill>
                      <a:schemeClr val="tx1"/>
                    </a:solidFill>
                  </a:rPr>
                  <a:t>One of advantages of using methods to learn based on experience is that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we can focus or efforts on states and actions that lead us to solving the task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in the optimal way</a:t>
                </a:r>
              </a:p>
              <a:p>
                <a:pPr lvl="1"/>
                <a:r>
                  <a:rPr lang="en-US" altLang="ko-KR" dirty="0">
                    <a:solidFill>
                      <a:schemeClr val="tx1"/>
                    </a:solidFill>
                  </a:rPr>
                  <a:t>For the states that do lead us to the goal, the optimal actions have the highest values</a:t>
                </a:r>
                <a:endParaRPr lang="ko-KR" altLang="en-US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ur algorithm didn’t spend much effort refining the estimates of those state that do not lead to the goal</a:t>
                </a:r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F314214-06AD-ABED-ACF3-E912CF0CBF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701087" cy="4455905"/>
              </a:xfrm>
              <a:blipFill>
                <a:blip r:embed="rId3"/>
                <a:stretch>
                  <a:fillRect l="-854" t="-3010" r="-15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646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D6ECA-4E09-44F3-789B-A3859B24C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9BAA3-EFFC-40B8-06CF-024807FFE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66AC24-83F9-57E4-565C-0DA3976C5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Open ‘off_policy_control.ipynb’ with jupyter notebook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105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E755D-6EA8-D83E-83F3-7143CEB8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Understand MC estimation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3E06CA8-CF74-0C76-84EF-2C4A5524DF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Goal : calculate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altLang="ko-KR" dirty="0"/>
                  <a:t> = E</a:t>
                </a:r>
                <a:r>
                  <a:rPr lang="en-US" altLang="ko-KR" baseline="-25000" dirty="0"/>
                  <a:t>p</a:t>
                </a:r>
                <a:r>
                  <a:rPr lang="en-US" altLang="ko-KR" dirty="0"/>
                  <a:t>[f(x)]</a:t>
                </a:r>
              </a:p>
              <a:p>
                <a:pPr lvl="1"/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Prob. weighted average of f(x) over the entire space where x lives </a:t>
                </a:r>
              </a:p>
              <a:p>
                <a:pPr lvl="1"/>
                <a:r>
                  <a:rPr lang="en-US" altLang="ko-KR" dirty="0"/>
                  <a:t>If x is discrete case,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Typically, x is high dim. So, the space that it lives within is exponentially huge, and impossible to add everything up within it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Idea: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approximate it with an average</a:t>
                </a:r>
                <a:r>
                  <a:rPr lang="en-US" altLang="ko-KR" dirty="0"/>
                  <a:t>:</a:t>
                </a:r>
              </a:p>
              <a:p>
                <a:pPr marL="0" indent="0" algn="ctr">
                  <a:buNone/>
                </a:pPr>
                <a:r>
                  <a:rPr lang="en-US" altLang="ko-KR" dirty="0"/>
                  <a:t>E</a:t>
                </a:r>
                <a:r>
                  <a:rPr lang="en-US" altLang="ko-KR" baseline="-25000" dirty="0"/>
                  <a:t>p</a:t>
                </a:r>
                <a:r>
                  <a:rPr lang="en-US" altLang="ko-KR" dirty="0"/>
                  <a:t>[f(x)]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sty m:val="p"/>
                      </m:rPr>
                      <a:rPr lang="en-US" altLang="ko-KR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3E06CA8-CF74-0C76-84EF-2C4A5524DF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836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BA5D3-B32C-EAFB-0D71-00567749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Understand MC estimation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0F6856-4F5F-AAF8-87CF-7F8798F8E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167" y="2498501"/>
            <a:ext cx="5419424" cy="32454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746401-66CD-7295-DEF8-CE4674240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37" y="2498501"/>
            <a:ext cx="5185413" cy="324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0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1BA5F-8D70-F7D8-DEEA-074A5D07F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Understand MC estimation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CF8DCC0-E6FC-7357-239B-DD57412B7C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10515600" cy="4802187"/>
              </a:xfrm>
            </p:spPr>
            <p:txBody>
              <a:bodyPr/>
              <a:lstStyle/>
              <a:p>
                <a:r>
                  <a:rPr lang="en-US" altLang="ko-KR" dirty="0"/>
                  <a:t>Unbiased Estimator</a:t>
                </a:r>
              </a:p>
              <a:p>
                <a:pPr lvl="1"/>
                <a:r>
                  <a:rPr lang="en-US" altLang="ko-KR" dirty="0"/>
                  <a:t>Note MC approximation(sample avg.) has a its own distribution depending on samples. </a:t>
                </a:r>
              </a:p>
              <a:p>
                <a:pPr lvl="1"/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But it’s centered on the true expectation we are after, E</a:t>
                </a:r>
                <a:r>
                  <a:rPr lang="en-US" altLang="ko-KR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p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[f(x)]. 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By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the Central Limit Theorem</a:t>
                </a:r>
                <a:r>
                  <a:rPr lang="en-US" altLang="ko-KR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N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/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)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m:rPr>
                                <m:sty m:val="p"/>
                              </m:rP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f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)]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 dirty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ko-KR" i="1" dirty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den>
                            </m:f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m:rPr>
                                <m:sty m:val="p"/>
                              </m:rPr>
                              <a:rPr lang="en-US" altLang="ko-KR" i="1" baseline="-25000" dirty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f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)]</m:t>
                            </m:r>
                          </m:e>
                        </m:eqArr>
                      </m:e>
                    </m:d>
                  </m:oMath>
                </a14:m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CF8DCC0-E6FC-7357-239B-DD57412B7C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10515600" cy="4802187"/>
              </a:xfrm>
              <a:blipFill>
                <a:blip r:embed="rId2"/>
                <a:stretch>
                  <a:fillRect l="-1043" t="-21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8CE48BF9-E7EC-8DFE-F3D6-1BD923C4F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96" y="3920703"/>
            <a:ext cx="3969296" cy="219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21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125713B-7837-1BFF-5A2F-93DB6FB96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87925" cy="2852737"/>
          </a:xfrm>
        </p:spPr>
        <p:txBody>
          <a:bodyPr/>
          <a:lstStyle/>
          <a:p>
            <a:r>
              <a:rPr lang="en-US" altLang="ko-KR" dirty="0"/>
              <a:t>Monte Carlo in RL 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D9099D-2537-D179-89B6-F12AABF82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91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6ED3E-292D-7EF8-2E42-8E2D12A6E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 method in 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4DECCB-847A-BB04-6C41-F6AAC28379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94454" cy="4351338"/>
              </a:xfrm>
            </p:spPr>
            <p:txBody>
              <a:bodyPr/>
              <a:lstStyle/>
              <a:p>
                <a:r>
                  <a:rPr lang="en-US" altLang="ko-KR" dirty="0"/>
                  <a:t>Meet the first family of methods that learns through experience</a:t>
                </a:r>
              </a:p>
              <a:p>
                <a:r>
                  <a:rPr lang="en-US" altLang="ko-KR" dirty="0"/>
                  <a:t>Family of methods that learn optimal v</a:t>
                </a:r>
                <a:r>
                  <a:rPr lang="ko-KR" altLang="en-US" dirty="0"/>
                  <a:t>*</a:t>
                </a:r>
                <a:r>
                  <a:rPr lang="en-US" altLang="ko-KR" dirty="0"/>
                  <a:t>(s) or Q</a:t>
                </a:r>
                <a:r>
                  <a:rPr lang="ko-KR" altLang="en-US" dirty="0"/>
                  <a:t>*</a:t>
                </a:r>
                <a:r>
                  <a:rPr lang="en-US" altLang="ko-KR" dirty="0"/>
                  <a:t>(s, a) values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based on samples collected by the agent while interacting with the environment.</a:t>
                </a:r>
              </a:p>
              <a:p>
                <a:r>
                  <a:rPr lang="en-US" altLang="ko-KR" dirty="0"/>
                  <a:t>The agent will use a policy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to tackle the task for an entire episode:  </a:t>
                </a:r>
                <a:r>
                  <a:rPr lang="en-US" altLang="ko-KR" sz="2400" dirty="0"/>
                  <a:t>S</a:t>
                </a:r>
                <a:r>
                  <a:rPr lang="en-US" altLang="ko-KR" sz="2400" baseline="-25000" dirty="0"/>
                  <a:t>0</a:t>
                </a:r>
                <a:r>
                  <a:rPr lang="en-US" altLang="ko-KR" sz="2400" dirty="0"/>
                  <a:t>, A</a:t>
                </a:r>
                <a:r>
                  <a:rPr lang="en-US" altLang="ko-KR" sz="2400" baseline="-25000" dirty="0"/>
                  <a:t>0</a:t>
                </a:r>
                <a:r>
                  <a:rPr lang="en-US" altLang="ko-KR" sz="2400" dirty="0"/>
                  <a:t>, R</a:t>
                </a:r>
                <a:r>
                  <a:rPr lang="en-US" altLang="ko-KR" sz="2400" baseline="-25000" dirty="0"/>
                  <a:t>1</a:t>
                </a:r>
                <a:r>
                  <a:rPr lang="en-US" altLang="ko-KR" sz="2400" dirty="0"/>
                  <a:t>, S</a:t>
                </a:r>
                <a:r>
                  <a:rPr lang="en-US" altLang="ko-KR" sz="2400" baseline="-25000" dirty="0"/>
                  <a:t>1</a:t>
                </a:r>
                <a:r>
                  <a:rPr lang="en-US" altLang="ko-KR" sz="2400" dirty="0"/>
                  <a:t>, A</a:t>
                </a:r>
                <a:r>
                  <a:rPr lang="en-US" altLang="ko-KR" sz="2400" baseline="-25000" dirty="0"/>
                  <a:t>1</a:t>
                </a:r>
                <a:r>
                  <a:rPr lang="en-US" altLang="ko-KR" sz="2400" dirty="0"/>
                  <a:t>, … , S</a:t>
                </a:r>
                <a:r>
                  <a:rPr lang="en-US" altLang="ko-KR" sz="2400" baseline="-25000" dirty="0"/>
                  <a:t>T-1</a:t>
                </a:r>
                <a:r>
                  <a:rPr lang="en-US" altLang="ko-KR" sz="2400" dirty="0"/>
                  <a:t>, A</a:t>
                </a:r>
                <a:r>
                  <a:rPr lang="en-US" altLang="ko-KR" sz="2400" baseline="-25000" dirty="0"/>
                  <a:t>T-1</a:t>
                </a:r>
                <a:r>
                  <a:rPr lang="en-US" altLang="ko-KR" sz="2400" dirty="0"/>
                  <a:t>, R</a:t>
                </a:r>
                <a:r>
                  <a:rPr lang="en-US" altLang="ko-KR" sz="2400" baseline="-25000" dirty="0"/>
                  <a:t>T</a:t>
                </a:r>
                <a:r>
                  <a:rPr lang="en-US" altLang="ko-KR" sz="2400" dirty="0"/>
                  <a:t>  </a:t>
                </a:r>
                <a:endParaRPr lang="ko-KR" altLang="en-US" sz="2400" baseline="-25000" dirty="0"/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4DECCB-847A-BB04-6C41-F6AAC2837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94454" cy="4351338"/>
              </a:xfrm>
              <a:blipFill>
                <a:blip r:embed="rId2"/>
                <a:stretch>
                  <a:fillRect l="-1007" t="-2381" r="-5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62BEE18-6F59-CC3D-6674-171C017F8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732" y="4714278"/>
            <a:ext cx="1605165" cy="16022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194EE6-873C-D0BB-3A40-F3EE97FF2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375" y="4715490"/>
            <a:ext cx="1608084" cy="15964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51F56D-21E0-ADFC-899A-8C9BDFBB2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400" y="4715490"/>
            <a:ext cx="1602247" cy="159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47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14FA85295BFB341A210571146ABDF55" ma:contentTypeVersion="0" ma:contentTypeDescription="새 문서를 만듭니다." ma:contentTypeScope="" ma:versionID="5e72ba9fb56191c3e567b36d626ac49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f717fa2abe60064f7b8a49fc2ae6c1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CEE670-CE19-4345-89CA-6E8B268D0B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C5E12A-83A4-410A-9197-9F16690F1F17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3297A2E-EDD0-4E62-9E39-12C94C9851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2022</Words>
  <Application>Microsoft Office PowerPoint</Application>
  <PresentationFormat>와이드스크린</PresentationFormat>
  <Paragraphs>238</Paragraphs>
  <Slides>49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system-ui</vt:lpstr>
      <vt:lpstr>맑은 고딕</vt:lpstr>
      <vt:lpstr>Arial</vt:lpstr>
      <vt:lpstr>Cambria Math</vt:lpstr>
      <vt:lpstr>Office 테마</vt:lpstr>
      <vt:lpstr>PowerPoint 프레젠테이션</vt:lpstr>
      <vt:lpstr>Contents</vt:lpstr>
      <vt:lpstr>Review</vt:lpstr>
      <vt:lpstr>Monte Carlo</vt:lpstr>
      <vt:lpstr>Understand MC estimation</vt:lpstr>
      <vt:lpstr>Understand MC estimation</vt:lpstr>
      <vt:lpstr>Understand MC estimation</vt:lpstr>
      <vt:lpstr>Monte Carlo in RL </vt:lpstr>
      <vt:lpstr>MC method in RL</vt:lpstr>
      <vt:lpstr>MC method in RL</vt:lpstr>
      <vt:lpstr>MC method in RL</vt:lpstr>
      <vt:lpstr>Law of large numbers</vt:lpstr>
      <vt:lpstr>Advantages of MC</vt:lpstr>
      <vt:lpstr>Advantages of MC</vt:lpstr>
      <vt:lpstr>Advantages of MC</vt:lpstr>
      <vt:lpstr>Advantages of MC</vt:lpstr>
      <vt:lpstr>MC method in RL</vt:lpstr>
      <vt:lpstr>MC method in RL</vt:lpstr>
      <vt:lpstr>MC method in RL</vt:lpstr>
      <vt:lpstr>MC method in RL</vt:lpstr>
      <vt:lpstr>MC method in RL</vt:lpstr>
      <vt:lpstr>MC method in RL</vt:lpstr>
      <vt:lpstr>Exploration</vt:lpstr>
      <vt:lpstr>Exploration</vt:lpstr>
      <vt:lpstr>Exploration</vt:lpstr>
      <vt:lpstr>Exploration</vt:lpstr>
      <vt:lpstr>Exploration</vt:lpstr>
      <vt:lpstr>On-policy Monte Carlo</vt:lpstr>
      <vt:lpstr>ϵ-greedy policy</vt:lpstr>
      <vt:lpstr>ϵ-greedy policy</vt:lpstr>
      <vt:lpstr>PowerPoint 프레젠테이션</vt:lpstr>
      <vt:lpstr>PowerPoint 프레젠테이션</vt:lpstr>
      <vt:lpstr>On-policy Monte Carlo Control </vt:lpstr>
      <vt:lpstr>On-policy Monte Carlo Control </vt:lpstr>
      <vt:lpstr>Code Ex.</vt:lpstr>
      <vt:lpstr>Off-policy Monte Carlo</vt:lpstr>
      <vt:lpstr>Problem with On-policy strategy</vt:lpstr>
      <vt:lpstr>Off-policy strategy</vt:lpstr>
      <vt:lpstr>Off-policy strategy</vt:lpstr>
      <vt:lpstr>Importance sampling</vt:lpstr>
      <vt:lpstr>Importance sampling</vt:lpstr>
      <vt:lpstr>Update rule</vt:lpstr>
      <vt:lpstr>PowerPoint 프레젠테이션</vt:lpstr>
      <vt:lpstr>PowerPoint 프레젠테이션</vt:lpstr>
      <vt:lpstr>PowerPoint 프레젠테이션</vt:lpstr>
      <vt:lpstr>Off-policy Monte Carlo Control  </vt:lpstr>
      <vt:lpstr>Off-policy Monte Carlo Control  </vt:lpstr>
      <vt:lpstr>Off-policy Monte Carlo Control </vt:lpstr>
      <vt:lpstr>Code Ex.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3강.  Monte Carlo Methods</dc:title>
  <dc:creator>박진</dc:creator>
  <cp:lastModifiedBy>박진</cp:lastModifiedBy>
  <cp:revision>7</cp:revision>
  <dcterms:created xsi:type="dcterms:W3CDTF">2024-03-05T11:16:37Z</dcterms:created>
  <dcterms:modified xsi:type="dcterms:W3CDTF">2024-03-26T10:22:16Z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0x010100D14FA85295BFB341A210571146ABDF55</vt:lpwstr>
  </property>
</Properties>
</file>